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2" r:id="rId1"/>
  </p:sldMasterIdLst>
  <p:notesMasterIdLst>
    <p:notesMasterId r:id="rId43"/>
  </p:notesMasterIdLst>
  <p:sldIdLst>
    <p:sldId id="256" r:id="rId2"/>
    <p:sldId id="264" r:id="rId3"/>
    <p:sldId id="283" r:id="rId4"/>
    <p:sldId id="306" r:id="rId5"/>
    <p:sldId id="323" r:id="rId6"/>
    <p:sldId id="294" r:id="rId7"/>
    <p:sldId id="285" r:id="rId8"/>
    <p:sldId id="290" r:id="rId9"/>
    <p:sldId id="291" r:id="rId10"/>
    <p:sldId id="292" r:id="rId11"/>
    <p:sldId id="293" r:id="rId12"/>
    <p:sldId id="300" r:id="rId13"/>
    <p:sldId id="295" r:id="rId14"/>
    <p:sldId id="296" r:id="rId15"/>
    <p:sldId id="297" r:id="rId16"/>
    <p:sldId id="298" r:id="rId17"/>
    <p:sldId id="299" r:id="rId18"/>
    <p:sldId id="301" r:id="rId19"/>
    <p:sldId id="305" r:id="rId20"/>
    <p:sldId id="302" r:id="rId21"/>
    <p:sldId id="303" r:id="rId22"/>
    <p:sldId id="304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289" r:id="rId39"/>
    <p:sldId id="278" r:id="rId40"/>
    <p:sldId id="286" r:id="rId41"/>
    <p:sldId id="282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chalaiah Gajana" initials="PG" lastIdx="1" clrIdx="0">
    <p:extLst>
      <p:ext uri="{19B8F6BF-5375-455C-9EA6-DF929625EA0E}">
        <p15:presenceInfo xmlns:p15="http://schemas.microsoft.com/office/powerpoint/2012/main" userId="S-1-5-21-266749940-1637964444-929701000-34831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10A145-637E-4092-87F2-C0C49B0AD603}" v="2025" dt="2019-07-04T06:11:32.6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156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A0C04-2110-4E18-88D3-93862588E995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83AF4-4F45-45B4-98BF-A3E958151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23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83AF4-4F45-45B4-98BF-A3E958151B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76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998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" y="4247807"/>
            <a:ext cx="8121600" cy="1620808"/>
          </a:xfr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spc="-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EDA9-7063-4FB0-9A46-D86EE30E4FA0}" type="datetime1">
              <a:rPr lang="fi-FI" smtClean="0"/>
              <a:t>15.7.2019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81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ackground image 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8824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Click here and Insert &gt; Pictures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000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>
                <a:solidFill>
                  <a:srgbClr val="FF8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0000" y="6098117"/>
            <a:ext cx="375589" cy="288000"/>
          </a:xfrm>
        </p:spPr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5950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rcel Fra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1" y="6170400"/>
            <a:ext cx="1182663" cy="558000"/>
          </a:xfrm>
          <a:prstGeom prst="rect">
            <a:avLst/>
          </a:prstGeom>
        </p:spPr>
      </p:pic>
      <p:sp>
        <p:nvSpPr>
          <p:cNvPr id="9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tx2"/>
                </a:solidFill>
              </a:rPr>
              <a:t>Internal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0000" y="1123200"/>
            <a:ext cx="7761600" cy="4244400"/>
          </a:xfr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527050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rcel Fram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tx2"/>
                </a:solidFill>
              </a:rPr>
              <a:t>Internal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0000" y="1123200"/>
            <a:ext cx="7761600" cy="4244400"/>
          </a:xfr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0" y="6170400"/>
            <a:ext cx="1182665" cy="5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3860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325469"/>
            <a:ext cx="8121600" cy="3041651"/>
          </a:xfrm>
        </p:spPr>
        <p:txBody>
          <a:bodyPr anchor="t"/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756131"/>
            <a:ext cx="8121600" cy="1120794"/>
          </a:xfrm>
        </p:spPr>
        <p:txBody>
          <a:bodyPr anchor="t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00840FB-1957-4F2D-AD7B-5077F95FEEF4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EBD774-2DBD-4AB4-B22D-3257C9B89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11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882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here and Insert &gt; Pictures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460198"/>
            <a:ext cx="3943350" cy="5021439"/>
          </a:xfrm>
          <a:solidFill>
            <a:schemeClr val="tx2"/>
          </a:solidFill>
        </p:spPr>
        <p:txBody>
          <a:bodyPr lIns="432000" tIns="28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4289" y="1825623"/>
            <a:ext cx="3228453" cy="341139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4229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1049338" y="1738313"/>
            <a:ext cx="7010400" cy="36131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903598515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Me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0" y="4906"/>
            <a:ext cx="9144000" cy="68530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104478546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68177"/>
            <a:ext cx="3886200" cy="401346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1906" y="1468177"/>
            <a:ext cx="3886200" cy="401346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587F5-D0E2-4D0F-8059-CCBF5C6C20A7}" type="datetime1">
              <a:rPr lang="fi-FI" smtClean="0"/>
              <a:t>15.7.2019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3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68177"/>
            <a:ext cx="3886200" cy="401346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1906" y="1468177"/>
            <a:ext cx="3886200" cy="401346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90605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68800"/>
            <a:ext cx="3868340" cy="360000"/>
          </a:xfrm>
        </p:spPr>
        <p:txBody>
          <a:bodyPr anchor="b"/>
          <a:lstStyle>
            <a:lvl1pPr marL="0" indent="0">
              <a:buNone/>
              <a:defRPr sz="2100" b="1" spc="-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48365"/>
            <a:ext cx="3868340" cy="363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3591" y="1468800"/>
            <a:ext cx="3887391" cy="360000"/>
          </a:xfrm>
        </p:spPr>
        <p:txBody>
          <a:bodyPr anchor="b"/>
          <a:lstStyle>
            <a:lvl1pPr marL="0" indent="0">
              <a:buNone/>
              <a:defRPr sz="2100" b="1" spc="-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53591" y="1848365"/>
            <a:ext cx="3887391" cy="363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47A4-4EAD-4DB1-A200-351DE628DDAE}" type="datetime1">
              <a:rPr lang="fi-FI" smtClean="0"/>
              <a:t>15.7.2019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92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86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5461" y="1468177"/>
            <a:ext cx="3924000" cy="4032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20889" y="1534761"/>
            <a:ext cx="3924000" cy="39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296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882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here and Insert &gt; Pictures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300" y="5146029"/>
            <a:ext cx="7772400" cy="360000"/>
          </a:xfrm>
        </p:spPr>
        <p:txBody>
          <a:bodyPr anchor="t" anchorCtr="0"/>
          <a:lstStyle>
            <a:lvl1pPr algn="l">
              <a:lnSpc>
                <a:spcPts val="1400"/>
              </a:lnSpc>
              <a:defRPr sz="14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06521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30000" y="1524000"/>
            <a:ext cx="3951287" cy="21447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30000" y="3871383"/>
            <a:ext cx="1873250" cy="16144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2703867" y="3871383"/>
            <a:ext cx="1873250" cy="16144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3591" y="1427236"/>
            <a:ext cx="3887391" cy="360000"/>
          </a:xfrm>
        </p:spPr>
        <p:txBody>
          <a:bodyPr anchor="b"/>
          <a:lstStyle>
            <a:lvl1pPr marL="0" indent="0">
              <a:buNone/>
              <a:defRPr sz="2100" b="1" spc="-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53591" y="1848365"/>
            <a:ext cx="3887391" cy="363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8567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28650" y="1529488"/>
            <a:ext cx="3942000" cy="39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4798397" y="1529487"/>
            <a:ext cx="3942000" cy="39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266977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22300" y="1529488"/>
            <a:ext cx="3942000" cy="14784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22299" y="3266916"/>
            <a:ext cx="3942000" cy="222461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4804498" y="1529487"/>
            <a:ext cx="3942000" cy="39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671268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5897" y="1488960"/>
            <a:ext cx="3198281" cy="1184712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99" y="2844539"/>
            <a:ext cx="4585467" cy="2637099"/>
          </a:xfrm>
        </p:spPr>
        <p:txBody>
          <a:bodyPr/>
          <a:lstStyle>
            <a:lvl1pPr marL="0" indent="0">
              <a:buNone/>
              <a:defRPr sz="1600"/>
            </a:lvl1pPr>
            <a:lvl2pPr marL="223200" indent="0">
              <a:buNone/>
              <a:defRPr sz="1600"/>
            </a:lvl2pPr>
            <a:lvl3pPr marL="439200" indent="0">
              <a:buNone/>
              <a:defRPr sz="1600"/>
            </a:lvl3pPr>
            <a:lvl4pPr marL="658800" indent="0">
              <a:buNone/>
              <a:defRPr sz="1600"/>
            </a:lvl4pPr>
            <a:lvl5pPr marL="864000" indent="0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7" y="1578788"/>
            <a:ext cx="1085400" cy="972000"/>
          </a:xfrm>
          <a:prstGeom prst="rect">
            <a:avLst/>
          </a:prstGeom>
        </p:spPr>
      </p:pic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5497513" y="1520825"/>
            <a:ext cx="3251200" cy="39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42718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630000" y="1548000"/>
            <a:ext cx="1149350" cy="154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622300" y="3161419"/>
            <a:ext cx="1162050" cy="288000"/>
          </a:xfrm>
        </p:spPr>
        <p:txBody>
          <a:bodyPr/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900" cap="all" baseline="0"/>
            </a:lvl1pPr>
            <a:lvl2pPr marL="223200" indent="0">
              <a:buNone/>
              <a:defRPr sz="1200"/>
            </a:lvl2pPr>
            <a:lvl3pPr marL="439200" indent="0">
              <a:buNone/>
              <a:defRPr sz="1200"/>
            </a:lvl3pPr>
            <a:lvl4pPr marL="658800" indent="0">
              <a:buNone/>
              <a:defRPr sz="1200"/>
            </a:lvl4pPr>
            <a:lvl5pPr marL="864000" indent="0">
              <a:buNone/>
              <a:defRPr sz="1200"/>
            </a:lvl5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2012889" y="1548000"/>
            <a:ext cx="1149350" cy="154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2016478" y="3161419"/>
            <a:ext cx="1162050" cy="288000"/>
          </a:xfrm>
        </p:spPr>
        <p:txBody>
          <a:bodyPr/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900" cap="all" baseline="0"/>
            </a:lvl1pPr>
            <a:lvl2pPr marL="223200" indent="0">
              <a:buNone/>
              <a:defRPr sz="1200"/>
            </a:lvl2pPr>
            <a:lvl3pPr marL="439200" indent="0">
              <a:buNone/>
              <a:defRPr sz="1200"/>
            </a:lvl3pPr>
            <a:lvl4pPr marL="658800" indent="0">
              <a:buNone/>
              <a:defRPr sz="1200"/>
            </a:lvl4pPr>
            <a:lvl5pPr marL="864000" indent="0">
              <a:buNone/>
              <a:defRPr sz="1200"/>
            </a:lvl5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3395778" y="1548000"/>
            <a:ext cx="1149350" cy="154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3410656" y="3161419"/>
            <a:ext cx="1162050" cy="288000"/>
          </a:xfrm>
        </p:spPr>
        <p:txBody>
          <a:bodyPr/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900" cap="all" baseline="0"/>
            </a:lvl1pPr>
            <a:lvl2pPr marL="223200" indent="0">
              <a:buNone/>
              <a:defRPr sz="1200"/>
            </a:lvl2pPr>
            <a:lvl3pPr marL="439200" indent="0">
              <a:buNone/>
              <a:defRPr sz="1200"/>
            </a:lvl3pPr>
            <a:lvl4pPr marL="658800" indent="0">
              <a:buNone/>
              <a:defRPr sz="1200"/>
            </a:lvl4pPr>
            <a:lvl5pPr marL="864000" indent="0">
              <a:buNone/>
              <a:defRPr sz="1200"/>
            </a:lvl5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4801245" y="1548000"/>
            <a:ext cx="1149350" cy="154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4804834" y="3161419"/>
            <a:ext cx="1162050" cy="288000"/>
          </a:xfrm>
        </p:spPr>
        <p:txBody>
          <a:bodyPr/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900" cap="all" baseline="0"/>
            </a:lvl1pPr>
            <a:lvl2pPr marL="223200" indent="0">
              <a:buNone/>
              <a:defRPr sz="1200"/>
            </a:lvl2pPr>
            <a:lvl3pPr marL="439200" indent="0">
              <a:buNone/>
              <a:defRPr sz="1200"/>
            </a:lvl3pPr>
            <a:lvl4pPr marL="658800" indent="0">
              <a:buNone/>
              <a:defRPr sz="1200"/>
            </a:lvl4pPr>
            <a:lvl5pPr marL="864000" indent="0">
              <a:buNone/>
              <a:defRPr sz="1200"/>
            </a:lvl5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7" hasCustomPrompt="1"/>
          </p:nvPr>
        </p:nvSpPr>
        <p:spPr>
          <a:xfrm>
            <a:off x="6195423" y="1548000"/>
            <a:ext cx="1149350" cy="154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24" name="Text Placeholder 16"/>
          <p:cNvSpPr>
            <a:spLocks noGrp="1"/>
          </p:cNvSpPr>
          <p:nvPr>
            <p:ph type="body" sz="quarter" idx="23" hasCustomPrompt="1"/>
          </p:nvPr>
        </p:nvSpPr>
        <p:spPr>
          <a:xfrm>
            <a:off x="6199012" y="3161419"/>
            <a:ext cx="1162050" cy="288000"/>
          </a:xfrm>
        </p:spPr>
        <p:txBody>
          <a:bodyPr/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900" cap="all" baseline="0"/>
            </a:lvl1pPr>
            <a:lvl2pPr marL="223200" indent="0">
              <a:buNone/>
              <a:defRPr sz="1200"/>
            </a:lvl2pPr>
            <a:lvl3pPr marL="439200" indent="0">
              <a:buNone/>
              <a:defRPr sz="1200"/>
            </a:lvl3pPr>
            <a:lvl4pPr marL="658800" indent="0">
              <a:buNone/>
              <a:defRPr sz="1200"/>
            </a:lvl4pPr>
            <a:lvl5pPr marL="864000" indent="0">
              <a:buNone/>
              <a:defRPr sz="1200"/>
            </a:lvl5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8" hasCustomPrompt="1"/>
          </p:nvPr>
        </p:nvSpPr>
        <p:spPr>
          <a:xfrm>
            <a:off x="7589601" y="1548000"/>
            <a:ext cx="1149350" cy="154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7593190" y="3161419"/>
            <a:ext cx="1162050" cy="288000"/>
          </a:xfrm>
        </p:spPr>
        <p:txBody>
          <a:bodyPr/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900" cap="all" baseline="0"/>
            </a:lvl1pPr>
            <a:lvl2pPr marL="223200" indent="0">
              <a:buNone/>
              <a:defRPr sz="1200"/>
            </a:lvl2pPr>
            <a:lvl3pPr marL="439200" indent="0">
              <a:buNone/>
              <a:defRPr sz="1200"/>
            </a:lvl3pPr>
            <a:lvl4pPr marL="658800" indent="0">
              <a:buNone/>
              <a:defRPr sz="1200"/>
            </a:lvl4pPr>
            <a:lvl5pPr marL="864000" indent="0">
              <a:buNone/>
              <a:defRPr sz="1200"/>
            </a:lvl5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3474000"/>
            <a:ext cx="3924000" cy="18938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6749" y="3474860"/>
            <a:ext cx="3924000" cy="18938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84213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41750-F639-460A-A6FB-D4303D0F180E}" type="datetime1">
              <a:rPr lang="fi-FI" smtClean="0"/>
              <a:t>15.7.2019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390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921C9-4A0B-435C-A12E-0FB38B46E50F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1A3B-F727-4DBC-A5E1-2C50E2263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11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Orange"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48615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1" y="6170400"/>
            <a:ext cx="1182663" cy="558000"/>
          </a:xfrm>
          <a:prstGeom prst="rect">
            <a:avLst/>
          </a:prstGeom>
        </p:spPr>
      </p:pic>
      <p:sp>
        <p:nvSpPr>
          <p:cNvPr id="8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tx2"/>
                </a:solidFill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879479217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Light Wood">
    <p:bg>
      <p:bgPr>
        <a:solidFill>
          <a:srgbClr val="DA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39524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etwork Grey">
    <p:bg>
      <p:bgPr>
        <a:solidFill>
          <a:srgbClr val="394A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394A58"/>
                </a:solidFill>
              </a:defRPr>
            </a:lvl1pPr>
          </a:lstStyle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94A58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94A58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51549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juvampi ark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1" y="6170400"/>
            <a:ext cx="1182663" cy="558000"/>
          </a:xfrm>
          <a:prstGeom prst="rect">
            <a:avLst/>
          </a:prstGeom>
        </p:spPr>
      </p:pic>
      <p:sp>
        <p:nvSpPr>
          <p:cNvPr id="9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tx2"/>
                </a:solidFill>
              </a:rPr>
              <a:t>Internal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32040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1" y="1752501"/>
            <a:ext cx="5188461" cy="2448000"/>
          </a:xfrm>
          <a:prstGeom prst="rect">
            <a:avLst/>
          </a:prstGeom>
        </p:spPr>
      </p:pic>
      <p:sp>
        <p:nvSpPr>
          <p:cNvPr id="8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bg1"/>
                </a:solidFill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81847491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000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" y="4247807"/>
            <a:ext cx="8121600" cy="1620808"/>
          </a:xfr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spc="-1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1" y="6170400"/>
            <a:ext cx="1182663" cy="5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0173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000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" y="4247807"/>
            <a:ext cx="8121600" cy="1620808"/>
          </a:xfr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spc="-1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35788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image"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000" y="1014294"/>
            <a:ext cx="4777378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001" y="4247807"/>
            <a:ext cx="4799956" cy="1620808"/>
          </a:xfr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spc="-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497513" y="1185863"/>
            <a:ext cx="3240087" cy="43005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65140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Background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000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Format Background image and type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" y="4247807"/>
            <a:ext cx="8121600" cy="1620808"/>
          </a:xfr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spc="-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0" y="6170400"/>
            <a:ext cx="1182665" cy="55800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bg1"/>
                </a:solidFill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89528763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Background image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000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Format Background image and type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" y="4247807"/>
            <a:ext cx="8121600" cy="1620808"/>
          </a:xfr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spc="-1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1" y="6170400"/>
            <a:ext cx="1182663" cy="558000"/>
          </a:xfrm>
          <a:prstGeom prst="rect">
            <a:avLst/>
          </a:prstGeom>
        </p:spPr>
      </p:pic>
      <p:sp>
        <p:nvSpPr>
          <p:cNvPr id="9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tx2"/>
                </a:solidFill>
              </a:rPr>
              <a:t>Internal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798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ackground image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892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here and Insert &gt; Pictures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000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0000" y="6098117"/>
            <a:ext cx="375589" cy="288000"/>
          </a:xfrm>
        </p:spPr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4337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emf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054469"/>
            <a:ext cx="9144000" cy="810000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10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49" y="1480472"/>
            <a:ext cx="8120063" cy="40011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2040" y="6454073"/>
            <a:ext cx="1368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9488ADA0-2DCD-4742-8DDC-5EC32DC2B6BB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999" y="6283542"/>
            <a:ext cx="3510001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2300" y="6243591"/>
            <a:ext cx="375589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bg1"/>
                </a:solidFill>
              </a:rPr>
              <a:t>Internal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0" y="6171464"/>
            <a:ext cx="1182665" cy="5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77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  <p:sldLayoutId id="2147484080" r:id="rId12"/>
    <p:sldLayoutId id="2147484081" r:id="rId13"/>
    <p:sldLayoutId id="2147484082" r:id="rId14"/>
    <p:sldLayoutId id="2147484083" r:id="rId15"/>
    <p:sldLayoutId id="2147484084" r:id="rId16"/>
    <p:sldLayoutId id="2147484085" r:id="rId17"/>
    <p:sldLayoutId id="2147484086" r:id="rId18"/>
    <p:sldLayoutId id="2147484087" r:id="rId19"/>
    <p:sldLayoutId id="2147484088" r:id="rId20"/>
    <p:sldLayoutId id="2147484089" r:id="rId21"/>
    <p:sldLayoutId id="2147484090" r:id="rId22"/>
    <p:sldLayoutId id="2147484091" r:id="rId23"/>
    <p:sldLayoutId id="2147484092" r:id="rId24"/>
    <p:sldLayoutId id="2147484093" r:id="rId25"/>
    <p:sldLayoutId id="2147484094" r:id="rId26"/>
    <p:sldLayoutId id="2147484095" r:id="rId27"/>
    <p:sldLayoutId id="2147484096" r:id="rId28"/>
    <p:sldLayoutId id="2147484097" r:id="rId29"/>
    <p:sldLayoutId id="2147484098" r:id="rId30"/>
    <p:sldLayoutId id="2147484099" r:id="rId31"/>
    <p:sldLayoutId id="2147484100" r:id="rId32"/>
    <p:sldLayoutId id="2147484101" r:id="rId3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2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552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748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9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512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728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944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392">
          <p15:clr>
            <a:srgbClr val="F26B43"/>
          </p15:clr>
        </p15:guide>
        <p15:guide id="4" orient="horz" pos="2260">
          <p15:clr>
            <a:srgbClr val="F26B43"/>
          </p15:clr>
        </p15:guide>
        <p15:guide id="5" orient="horz" pos="278">
          <p15:clr>
            <a:srgbClr val="F26B43"/>
          </p15:clr>
        </p15:guide>
        <p15:guide id="6" orient="horz" pos="754">
          <p15:clr>
            <a:srgbClr val="F26B43"/>
          </p15:clr>
        </p15:guide>
        <p15:guide id="7" orient="horz" pos="958">
          <p15:clr>
            <a:srgbClr val="F26B43"/>
          </p15:clr>
        </p15:guide>
        <p15:guide id="8" pos="4127">
          <p15:clr>
            <a:srgbClr val="F26B43"/>
          </p15:clr>
        </p15:guide>
        <p15:guide id="9" orient="horz" pos="3453">
          <p15:clr>
            <a:srgbClr val="F26B43"/>
          </p15:clr>
        </p15:guide>
        <p15:guide id="10" orient="horz" pos="3702">
          <p15:clr>
            <a:srgbClr val="F26B43"/>
          </p15:clr>
        </p15:guide>
        <p15:guide id="11" orient="horz" pos="4052">
          <p15:clr>
            <a:srgbClr val="F26B43"/>
          </p15:clr>
        </p15:guide>
        <p15:guide id="12" pos="5511">
          <p15:clr>
            <a:srgbClr val="F26B43"/>
          </p15:clr>
        </p15:guide>
        <p15:guide id="13" orient="horz" pos="389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posti-testtoolsupport.fi@sogeti.com" TargetMode="External"/><Relationship Id="rId2" Type="http://schemas.openxmlformats.org/officeDocument/2006/relationships/hyperlink" Target="mailto:ictservicedesk@posti.com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qc.posti.com/qcbin/start_a.jsp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qc.posti.com/qcbin/start_a.js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Quality Center </a:t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en-US" dirty="0">
                <a:latin typeface="Gill Sans MT" panose="020B0502020104020203" pitchFamily="34" charset="0"/>
              </a:rPr>
              <a:t>Reverse KT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Infosys 2019     </a:t>
            </a:r>
          </a:p>
          <a:p>
            <a:endParaRPr lang="en-US" dirty="0"/>
          </a:p>
          <a:p>
            <a:r>
              <a:rPr lang="en-US" dirty="0"/>
              <a:t>                                               </a:t>
            </a:r>
            <a:r>
              <a:rPr lang="en-US" dirty="0">
                <a:latin typeface="Gill Sans MT" panose="020B0502020104020203" pitchFamily="34" charset="0"/>
              </a:rPr>
              <a:t>17</a:t>
            </a:r>
            <a:r>
              <a:rPr lang="en-US" baseline="30000" dirty="0">
                <a:latin typeface="Gill Sans MT" panose="020B0502020104020203" pitchFamily="34" charset="0"/>
              </a:rPr>
              <a:t>th July, 2019 Wednesday</a:t>
            </a:r>
            <a:r>
              <a:rPr lang="en-US" dirty="0"/>
              <a:t>                                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20C09-95E2-4E07-BBBA-3BD5FDAB7EA8}" type="datetime1">
              <a:rPr lang="fi-FI" smtClean="0"/>
              <a:t>15.7.2019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63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</a:rPr>
              <a:t>Testing  View</a:t>
            </a:r>
            <a:br>
              <a:rPr lang="en-US" dirty="0">
                <a:latin typeface="Gill Sans MT" panose="020B0502020104020203" pitchFamily="34" charset="0"/>
              </a:rPr>
            </a:b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216917B-D5EA-40CA-8F2C-4B1D792FB3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/>
          <a:stretch/>
        </p:blipFill>
        <p:spPr>
          <a:xfrm>
            <a:off x="0" y="1087820"/>
            <a:ext cx="9144000" cy="387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27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</a:rPr>
              <a:t>Testing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</a:rPr>
              <a:t>Test Plan View</a:t>
            </a:r>
            <a:br>
              <a:rPr lang="en-US" dirty="0">
                <a:latin typeface="Gill Sans MT" panose="020B0502020104020203" pitchFamily="34" charset="0"/>
              </a:rPr>
            </a:b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11</a:t>
            </a:fld>
            <a:endParaRPr lang="en-US"/>
          </a:p>
        </p:txBody>
      </p:sp>
      <p:pic>
        <p:nvPicPr>
          <p:cNvPr id="13" name="Picture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B367988-C3F8-47EC-AEA9-4E22C4AA11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8"/>
          <a:stretch/>
        </p:blipFill>
        <p:spPr>
          <a:xfrm>
            <a:off x="0" y="1260948"/>
            <a:ext cx="8819535" cy="302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7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</a:rPr>
              <a:t>Testing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</a:rPr>
              <a:t>Test Plan View</a:t>
            </a:r>
            <a:br>
              <a:rPr lang="en-US" dirty="0">
                <a:latin typeface="Gill Sans MT" panose="020B0502020104020203" pitchFamily="34" charset="0"/>
              </a:rPr>
            </a:b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6D58E4D-D51C-43CA-A5BB-F2D6AD6DF3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44"/>
          <a:stretch/>
        </p:blipFill>
        <p:spPr>
          <a:xfrm>
            <a:off x="0" y="784940"/>
            <a:ext cx="8521700" cy="3152641"/>
          </a:xfrm>
          <a:prstGeom prst="rect">
            <a:avLst/>
          </a:prstGeom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D3C85B8-1B90-4048-9F90-4F50EC6C53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62"/>
          <a:stretch/>
        </p:blipFill>
        <p:spPr>
          <a:xfrm>
            <a:off x="1450429" y="3199985"/>
            <a:ext cx="7693571" cy="291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49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Dashboard</a:t>
            </a:r>
            <a:br>
              <a:rPr lang="en-US" dirty="0">
                <a:latin typeface="Gill Sans MT" panose="020B0502020104020203" pitchFamily="34" charset="0"/>
              </a:rPr>
            </a:b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0501DEE-777C-4AFD-B356-ACD93F53C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487"/>
            <a:ext cx="6866320" cy="37650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C54D11-0B94-4E96-A346-ECEF21513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400" y="2822993"/>
            <a:ext cx="3054439" cy="306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59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Dashboard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New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</a:t>
            </a:r>
            <a:br>
              <a:rPr lang="en-US" dirty="0">
                <a:latin typeface="Gill Sans MT" panose="020B0502020104020203" pitchFamily="34" charset="0"/>
              </a:rPr>
            </a:b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0306DB-8358-4B07-BA65-9029BAFD8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0981"/>
            <a:ext cx="9144000" cy="435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1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Dashboard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New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</a:t>
            </a:r>
            <a:r>
              <a:rPr lang="en-US" b="0" dirty="0">
                <a:latin typeface="Gill Sans MT" panose="020B0502020104020203" pitchFamily="34" charset="0"/>
                <a:sym typeface="Wingdings" panose="05000000000000000000" pitchFamily="2" charset="2"/>
              </a:rPr>
              <a:t> </a:t>
            </a:r>
            <a:br>
              <a:rPr lang="en-US" dirty="0">
                <a:latin typeface="Gill Sans MT" panose="020B0502020104020203" pitchFamily="34" charset="0"/>
              </a:rPr>
            </a:b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0306DB-8358-4B07-BA65-9029BAFD8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0981"/>
            <a:ext cx="9144000" cy="4356037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338933E-920C-4801-AE97-7E5F6E0886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50" t="16782" r="8713" b="39852"/>
          <a:stretch/>
        </p:blipFill>
        <p:spPr>
          <a:xfrm>
            <a:off x="7908515" y="2364828"/>
            <a:ext cx="1235486" cy="143354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6CD14CB-CADF-4C35-B42C-D303F9E05164}"/>
              </a:ext>
            </a:extLst>
          </p:cNvPr>
          <p:cNvSpPr/>
          <p:nvPr/>
        </p:nvSpPr>
        <p:spPr>
          <a:xfrm>
            <a:off x="8257704" y="1763939"/>
            <a:ext cx="724063" cy="69578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BECA22-83D7-434B-9F3C-D574AD6CB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771" y="1941095"/>
            <a:ext cx="4791744" cy="345933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32AFD97-7B25-4BD6-BDFD-B9D8A7A714D6}"/>
              </a:ext>
            </a:extLst>
          </p:cNvPr>
          <p:cNvSpPr/>
          <p:nvPr/>
        </p:nvSpPr>
        <p:spPr>
          <a:xfrm>
            <a:off x="4957010" y="4539916"/>
            <a:ext cx="866273" cy="68981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62080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Dashboard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New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</a:t>
            </a:r>
            <a:r>
              <a:rPr lang="en-GB" sz="2000" dirty="0">
                <a:solidFill>
                  <a:srgbClr val="002060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Created</a:t>
            </a:r>
            <a:br>
              <a:rPr lang="en-US" dirty="0">
                <a:latin typeface="Gill Sans MT" panose="020B0502020104020203" pitchFamily="34" charset="0"/>
              </a:rPr>
            </a:b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16</a:t>
            </a:fld>
            <a:endParaRPr lang="en-US"/>
          </a:p>
        </p:txBody>
      </p:sp>
      <p:pic>
        <p:nvPicPr>
          <p:cNvPr id="11" name="Picture 10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0918EFD-2E5D-422F-9429-822E0EA36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1012"/>
            <a:ext cx="9144000" cy="393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96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Dashboard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New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</a:t>
            </a:r>
            <a:r>
              <a:rPr lang="en-GB" sz="2000" b="0" dirty="0">
                <a:solidFill>
                  <a:srgbClr val="002060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Requirement  View</a:t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840" y="915521"/>
            <a:ext cx="8550696" cy="51974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Gill Sans MT" panose="020B0502020104020203" pitchFamily="34" charset="0"/>
              </a:rPr>
              <a:t> One Requirement Created but </a:t>
            </a:r>
            <a:r>
              <a:rPr lang="en-US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Direct Cover status</a:t>
            </a:r>
            <a:r>
              <a:rPr lang="en-US" sz="2000" dirty="0">
                <a:latin typeface="Gill Sans MT" panose="020B0502020104020203" pitchFamily="34" charset="0"/>
              </a:rPr>
              <a:t> is “</a:t>
            </a:r>
            <a:r>
              <a:rPr lang="en-US" sz="2000" b="1" dirty="0">
                <a:latin typeface="Gill Sans MT" panose="020B0502020104020203" pitchFamily="34" charset="0"/>
              </a:rPr>
              <a:t> Not Covered</a:t>
            </a:r>
            <a:r>
              <a:rPr lang="en-US" sz="2000" dirty="0">
                <a:latin typeface="Gill Sans MT" panose="020B0502020104020203" pitchFamily="34" charset="0"/>
              </a:rPr>
              <a:t>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9882946-A657-4760-89F0-FE6581D7AB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4" t="526" r="8463" b="-526"/>
          <a:stretch/>
        </p:blipFill>
        <p:spPr>
          <a:xfrm>
            <a:off x="449179" y="1496230"/>
            <a:ext cx="8370356" cy="444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43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Details </a:t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18</a:t>
            </a:fld>
            <a:endParaRPr lang="en-US"/>
          </a:p>
        </p:txBody>
      </p:sp>
      <p:pic>
        <p:nvPicPr>
          <p:cNvPr id="13" name="Content Placeholder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04D7B39-BA92-49D2-A75E-EBB37BE91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0716"/>
            <a:ext cx="9118134" cy="3104210"/>
          </a:xfrm>
        </p:spPr>
      </p:pic>
    </p:spTree>
    <p:extLst>
      <p:ext uri="{BB962C8B-B14F-4D97-AF65-F5344CB8AC3E}">
        <p14:creationId xmlns:p14="http://schemas.microsoft.com/office/powerpoint/2010/main" val="2004070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Design Steps </a:t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9" name="Content Placeholder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EB1238A-8213-42B0-A043-67BDC25C8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8"/>
          <a:stretch/>
        </p:blipFill>
        <p:spPr>
          <a:xfrm>
            <a:off x="0" y="1475872"/>
            <a:ext cx="8983579" cy="271111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81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644319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58673"/>
            <a:ext cx="8120063" cy="432296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Introduction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Architecture Overview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Application Workflow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Application Overview   </a:t>
            </a:r>
          </a:p>
          <a:p>
            <a:pPr marL="574675" indent="58738">
              <a:buFont typeface="Wingdings" panose="05000000000000000000" pitchFamily="2" charset="2"/>
              <a:buChar char="Ø"/>
            </a:pPr>
            <a:r>
              <a:rPr lang="fi-FI" b="1" dirty="0">
                <a:latin typeface="Gill Sans MT" panose="020B0502020104020203" pitchFamily="34" charset="0"/>
              </a:rPr>
              <a:t>  Quality Center</a:t>
            </a:r>
          </a:p>
          <a:p>
            <a:pPr marL="1150938" indent="-60325">
              <a:buNone/>
            </a:pPr>
            <a:r>
              <a:rPr lang="fi-FI" b="1" dirty="0">
                <a:latin typeface="Gill Sans MT" panose="020B0502020104020203" pitchFamily="34" charset="0"/>
              </a:rPr>
              <a:t> </a:t>
            </a:r>
            <a:r>
              <a:rPr lang="en-GB" dirty="0">
                <a:latin typeface="Gill Sans MT" panose="020B0502020104020203" pitchFamily="34" charset="0"/>
                <a:sym typeface="Wingdings" panose="05000000000000000000" pitchFamily="2" charset="2"/>
              </a:rPr>
              <a:t>  Application URL/  Login View</a:t>
            </a:r>
          </a:p>
          <a:p>
            <a:pPr marL="1150938" indent="-60325">
              <a:buNone/>
            </a:pPr>
            <a:r>
              <a:rPr lang="fi-FI" b="1" dirty="0">
                <a:latin typeface="Gill Sans MT" panose="020B0502020104020203" pitchFamily="34" charset="0"/>
              </a:rPr>
              <a:t> </a:t>
            </a:r>
            <a:r>
              <a:rPr lang="en-GB" dirty="0">
                <a:latin typeface="Gill Sans MT" panose="020B0502020104020203" pitchFamily="34" charset="0"/>
                <a:sym typeface="Wingdings" panose="05000000000000000000" pitchFamily="2" charset="2"/>
              </a:rPr>
              <a:t> Quality </a:t>
            </a:r>
            <a:r>
              <a:rPr lang="en-GB" dirty="0" err="1">
                <a:latin typeface="Gill Sans MT" panose="020B0502020104020203" pitchFamily="34" charset="0"/>
                <a:sym typeface="Wingdings" panose="05000000000000000000" pitchFamily="2" charset="2"/>
              </a:rPr>
              <a:t>Center</a:t>
            </a:r>
            <a:r>
              <a:rPr lang="en-GB" dirty="0">
                <a:latin typeface="Gill Sans MT" panose="020B0502020104020203" pitchFamily="34" charset="0"/>
                <a:sym typeface="Wingdings" panose="05000000000000000000" pitchFamily="2" charset="2"/>
              </a:rPr>
              <a:t> Home Page</a:t>
            </a:r>
          </a:p>
          <a:p>
            <a:pPr marL="1150938" indent="-60325">
              <a:buNone/>
            </a:pPr>
            <a:r>
              <a:rPr lang="en-GB" dirty="0">
                <a:latin typeface="Gill Sans MT" panose="020B0502020104020203" pitchFamily="34" charset="0"/>
                <a:sym typeface="Wingdings" panose="05000000000000000000" pitchFamily="2" charset="2"/>
              </a:rPr>
              <a:t>  Application Functionality</a:t>
            </a:r>
            <a:endParaRPr lang="fi-FI" b="1" dirty="0">
              <a:latin typeface="Gill Sans MT" panose="020B0502020104020203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Stakeholders Information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Most Common Issues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Support Contacts</a:t>
            </a:r>
          </a:p>
          <a:p>
            <a:pPr>
              <a:buFont typeface="Wingdings" panose="05000000000000000000" pitchFamily="2" charset="2"/>
              <a:buChar char="v"/>
            </a:pPr>
            <a:endParaRPr lang="fi-FI" b="1" dirty="0"/>
          </a:p>
          <a:p>
            <a:endParaRPr lang="fi-FI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20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GB" sz="2000" b="0" dirty="0" err="1">
                <a:latin typeface="Gill Sans MT" panose="020B0502020104020203" pitchFamily="34" charset="0"/>
                <a:sym typeface="Wingdings" panose="05000000000000000000" pitchFamily="2" charset="2"/>
              </a:rPr>
              <a:t>Req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Coverage (1)</a:t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3C94486-7782-4066-99E4-9EE259319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1328"/>
            <a:ext cx="8748713" cy="225497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5D6AE0-CD49-414F-B44B-EDFB187D83BF}"/>
              </a:ext>
            </a:extLst>
          </p:cNvPr>
          <p:cNvCxnSpPr>
            <a:cxnSpLocks/>
          </p:cNvCxnSpPr>
          <p:nvPr/>
        </p:nvCxnSpPr>
        <p:spPr>
          <a:xfrm flipV="1">
            <a:off x="3736429" y="2814145"/>
            <a:ext cx="0" cy="43355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681DC8D-F1CA-4885-95F7-CF21E4FC56A7}"/>
              </a:ext>
            </a:extLst>
          </p:cNvPr>
          <p:cNvSpPr txBox="1"/>
          <p:nvPr/>
        </p:nvSpPr>
        <p:spPr>
          <a:xfrm>
            <a:off x="3531256" y="3429000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Click</a:t>
            </a:r>
            <a:r>
              <a:rPr lang="fi-FI" b="1" dirty="0">
                <a:solidFill>
                  <a:schemeClr val="tx2"/>
                </a:solidFill>
                <a:latin typeface="Gill Sans MT" panose="020B0502020104020203" pitchFamily="34" charset="0"/>
              </a:rPr>
              <a:t> ”Select Req”</a:t>
            </a:r>
          </a:p>
        </p:txBody>
      </p:sp>
    </p:spTree>
    <p:extLst>
      <p:ext uri="{BB962C8B-B14F-4D97-AF65-F5344CB8AC3E}">
        <p14:creationId xmlns:p14="http://schemas.microsoft.com/office/powerpoint/2010/main" val="2456116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GB" sz="2000" b="0" dirty="0" err="1">
                <a:latin typeface="Gill Sans MT" panose="020B0502020104020203" pitchFamily="34" charset="0"/>
                <a:sym typeface="Wingdings" panose="05000000000000000000" pitchFamily="2" charset="2"/>
              </a:rPr>
              <a:t>Req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Coverage (2)</a:t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C2821FB-6270-4F97-AB16-467BA38F1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5845"/>
            <a:ext cx="9144000" cy="24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18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49036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GB" sz="2000" b="0" dirty="0" err="1">
                <a:latin typeface="Gill Sans MT" panose="020B0502020104020203" pitchFamily="34" charset="0"/>
                <a:sym typeface="Wingdings" panose="05000000000000000000" pitchFamily="2" charset="2"/>
              </a:rPr>
              <a:t>Req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Coverage  Status</a:t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13" name="Content Placeholder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9901760-51E0-4C78-96DC-B5F9F10F6F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95287" y="1892967"/>
            <a:ext cx="4119563" cy="2624243"/>
          </a:xfrm>
        </p:spPr>
      </p:pic>
      <p:pic>
        <p:nvPicPr>
          <p:cNvPr id="15" name="Content Placeholder 1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6BAD127-85B8-46E7-A10A-1A65DFCD30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892" y="1892967"/>
            <a:ext cx="3886200" cy="26242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22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5425EF-9AFD-4649-AAFE-E6C6CF41247B}"/>
              </a:ext>
            </a:extLst>
          </p:cNvPr>
          <p:cNvSpPr/>
          <p:nvPr/>
        </p:nvSpPr>
        <p:spPr>
          <a:xfrm>
            <a:off x="622300" y="1283368"/>
            <a:ext cx="2826753" cy="320843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Before Req Coverage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1C9A69-82B0-43D6-945D-8AE18A8D73AA}"/>
              </a:ext>
            </a:extLst>
          </p:cNvPr>
          <p:cNvSpPr/>
          <p:nvPr/>
        </p:nvSpPr>
        <p:spPr>
          <a:xfrm>
            <a:off x="5314615" y="1275346"/>
            <a:ext cx="2826753" cy="320843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After  </a:t>
            </a:r>
            <a:r>
              <a:rPr lang="en-US" sz="1400" dirty="0" err="1"/>
              <a:t>Req</a:t>
            </a:r>
            <a:r>
              <a:rPr lang="en-US" sz="1400" dirty="0"/>
              <a:t> Coverage</a:t>
            </a:r>
          </a:p>
        </p:txBody>
      </p:sp>
    </p:spTree>
    <p:extLst>
      <p:ext uri="{BB962C8B-B14F-4D97-AF65-F5344CB8AC3E}">
        <p14:creationId xmlns:p14="http://schemas.microsoft.com/office/powerpoint/2010/main" val="2324385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Lab View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C:\Users\penchal\Desktop\QC\Quality Center ScreenShots\9TestLab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" y="977462"/>
            <a:ext cx="9100350" cy="503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716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Lab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All  Test Cases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C:\Users\penchal\Desktop\QC\Quality Center ScreenShots\9.1PulltheAllTestCas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37" y="976314"/>
            <a:ext cx="9185130" cy="468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829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Lab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Create new test case(Existing test plan)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C:\Users\penchal\Desktop\QC\Quality Center ScreenShots\9.1.1TestCaseAlreadyCreat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35478"/>
            <a:ext cx="9143999" cy="45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455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Lab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Created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C:\Users\penchal\Desktop\QC\Quality Center ScreenShots\9.1.1.1SelectAndNoRunStatus_Stat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33462"/>
            <a:ext cx="9144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390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Lab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Run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 descr="C:\Users\penchal\Desktop\QC\Quality Center ScreenShots\9.1.1.1SelectAndNoRunStatus_Status - IfUwantRunOrExecu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33463"/>
            <a:ext cx="9144001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87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Lab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Test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Run Details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 descr="C:\Users\penchal\Desktop\QC\Quality Center ScreenShots\9.2TestPlanRunnerDetai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42109"/>
            <a:ext cx="9144000" cy="493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081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Lab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Test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Run Details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2" name="Picture 4" descr="C:\Users\penchal\Desktop\QC\Quality Center ScreenShots\9.3RunDeatil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01" b="41762"/>
          <a:stretch/>
        </p:blipFill>
        <p:spPr bwMode="auto">
          <a:xfrm>
            <a:off x="0" y="959427"/>
            <a:ext cx="9144000" cy="50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penchal\Desktop\QC\Quality Center ScreenShots\9.3.4E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1452563"/>
            <a:ext cx="334327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penchal\Desktop\QC\Quality Center ScreenShots\9.3.1Passe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76799" y="4824846"/>
            <a:ext cx="351472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penchal\Desktop\QC\Quality Center ScreenShots\9.3.2Fail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3720426"/>
            <a:ext cx="311467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penchal\Desktop\QC\Quality Center ScreenShots\9.3.3Defec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2447060"/>
            <a:ext cx="34861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8077200" y="1593273"/>
            <a:ext cx="748145" cy="73429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MT" pitchFamily="34" charset="0"/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8103177" y="2608986"/>
            <a:ext cx="748145" cy="73429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MT" pitchFamily="34" charset="0"/>
              </a:rPr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8103177" y="3804421"/>
            <a:ext cx="748145" cy="73429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MT" pitchFamily="34" charset="0"/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8115299" y="4891086"/>
            <a:ext cx="748145" cy="73429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MT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4494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649406"/>
          </a:xfrm>
        </p:spPr>
        <p:txBody>
          <a:bodyPr/>
          <a:lstStyle/>
          <a:p>
            <a:r>
              <a:rPr lang="fi-FI" dirty="0">
                <a:latin typeface="Gill Sans MT" panose="020B0502020104020203" pitchFamily="34" charset="0"/>
              </a:rPr>
              <a:t> </a:t>
            </a:r>
            <a:r>
              <a:rPr lang="fi-FI" sz="2800" dirty="0">
                <a:latin typeface="Gill Sans MT" panose="020B0502020104020203" pitchFamily="34" charset="0"/>
              </a:rPr>
              <a:t>Introduction</a:t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163760"/>
            <a:ext cx="8197235" cy="49492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i-FI" b="1" dirty="0"/>
              <a:t> </a:t>
            </a:r>
            <a:r>
              <a:rPr lang="fi-FI" sz="2000" dirty="0">
                <a:latin typeface="Gill Sans MT" panose="020B0502020104020203" pitchFamily="34" charset="0"/>
              </a:rPr>
              <a:t>Quality Center Or </a:t>
            </a:r>
            <a:r>
              <a:rPr lang="en-US" sz="2000" dirty="0">
                <a:latin typeface="Gill Sans MT" panose="020B0502020104020203" pitchFamily="34" charset="0"/>
              </a:rPr>
              <a:t>HP ALM (Application Life Cycle Management)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Gill Sans MT" panose="020B0502020104020203" pitchFamily="34" charset="0"/>
              </a:rPr>
              <a:t> It is a test management tool offered by Micro Focus</a:t>
            </a:r>
          </a:p>
          <a:p>
            <a:pPr marL="280988" indent="-280988">
              <a:buFont typeface="Wingdings" panose="05000000000000000000" pitchFamily="2" charset="2"/>
              <a:buChar char="Ø"/>
            </a:pPr>
            <a:r>
              <a:rPr lang="en-US" sz="2000" dirty="0">
                <a:latin typeface="Gill Sans MT" panose="020B0502020104020203" pitchFamily="34" charset="0"/>
              </a:rPr>
              <a:t>HP ALM that supports various phases of the software development life   cycle</a:t>
            </a:r>
          </a:p>
          <a:p>
            <a:pPr marL="280988" indent="-280988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Gill Sans MT" panose="020B0502020104020203" pitchFamily="34" charset="0"/>
              </a:rPr>
              <a:t>It is a web based tool that helps organizations to manage the application  lifecycle </a:t>
            </a:r>
          </a:p>
          <a:p>
            <a:pPr marL="0" indent="0" algn="just">
              <a:buNone/>
            </a:pPr>
            <a:r>
              <a:rPr lang="en-GB" dirty="0">
                <a:sym typeface="Wingdings" panose="05000000000000000000" pitchFamily="2" charset="2"/>
              </a:rPr>
              <a:t>                   </a:t>
            </a:r>
            <a:r>
              <a:rPr lang="en-US" sz="2000" dirty="0">
                <a:latin typeface="Gill Sans MT" panose="020B0502020104020203" pitchFamily="34" charset="0"/>
              </a:rPr>
              <a:t> Project Planning     </a:t>
            </a:r>
          </a:p>
          <a:p>
            <a:pPr marL="0" indent="0" algn="just">
              <a:buNone/>
            </a:pPr>
            <a:r>
              <a:rPr lang="en-US" sz="2000" dirty="0">
                <a:latin typeface="Gill Sans MT" panose="020B0502020104020203" pitchFamily="34" charset="0"/>
              </a:rPr>
              <a:t>	   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Project tracking </a:t>
            </a:r>
          </a:p>
          <a:p>
            <a:pPr marL="0" indent="0" algn="just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	     Test Resources, Test Plan</a:t>
            </a:r>
          </a:p>
          <a:p>
            <a:pPr marL="0" indent="0" algn="just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                 Test Lab, Test Runs</a:t>
            </a:r>
          </a:p>
          <a:p>
            <a:pPr marL="0" indent="0" algn="just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                 Defects management and Dashboard view</a:t>
            </a:r>
          </a:p>
          <a:p>
            <a:pPr marL="0" indent="0" algn="just">
              <a:buNone/>
            </a:pPr>
            <a:endParaRPr lang="en-US" sz="2000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02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Lab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Test Run After View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194" name="Picture 2" descr="C:\Users\penchal\Desktop\QC\Quality Center ScreenShots\9.4AfterTestRunE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2300"/>
            <a:ext cx="9144000" cy="466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890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Runs View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218" name="Picture 2" descr="C:\Users\penchal\Desktop\QC\Quality Center ScreenShots\10TestRunsVie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9"/>
          <a:stretch/>
        </p:blipFill>
        <p:spPr bwMode="auto">
          <a:xfrm>
            <a:off x="1" y="1302328"/>
            <a:ext cx="9144000" cy="410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724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Runs View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Add new section column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42" name="Picture 2" descr="C:\Users\penchal\Desktop\QC\Quality Center ScreenShots\10.1SelectFewMoreColumnsintheDashBoar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95"/>
          <a:stretch/>
        </p:blipFill>
        <p:spPr bwMode="auto">
          <a:xfrm>
            <a:off x="0" y="1064202"/>
            <a:ext cx="9131582" cy="433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046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Dashboard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Analysis View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266" name="Picture 2" descr="C:\Users\penchal\Desktop\QC\Quality Center ScreenShots\12AnalysisVie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5"/>
          <a:stretch/>
        </p:blipFill>
        <p:spPr bwMode="auto">
          <a:xfrm>
            <a:off x="-29387" y="1343891"/>
            <a:ext cx="9173387" cy="382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316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Dashboard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Analysis View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Defects Analysis Menu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0" name="Picture 2" descr="C:\Users\penchal\Desktop\QC\Quality Center ScreenShots\11.Analysis_Defect_Men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3273"/>
            <a:ext cx="9144000" cy="339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100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Defects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View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314" name="Picture 2" descr="C:\Users\penchal\Desktop\QC\Quality Center ScreenShots\11Defects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1491"/>
            <a:ext cx="9144000" cy="439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862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Defects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View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 New  Defect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338" name="Picture 2" descr="C:\Users\penchal\Desktop\QC\Quality Center ScreenShots\11.1NewDefectCre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91491"/>
            <a:ext cx="9143999" cy="420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605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Defects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View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 Defect Mail Trigger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362" name="Picture 2" descr="C:\Users\penchal\Desktop\QC\Quality Center ScreenShots\11.1DefectSendaMAILTOdEVELOPEROrAnyO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19201"/>
            <a:ext cx="9144001" cy="4376738"/>
          </a:xfrm>
          <a:prstGeom prst="rect">
            <a:avLst/>
          </a:prstGeom>
          <a:solidFill>
            <a:srgbClr val="FFC000"/>
          </a:solidFill>
        </p:spPr>
      </p:pic>
      <p:pic>
        <p:nvPicPr>
          <p:cNvPr id="15363" name="Picture 3" descr="C:\Users\penchal\Desktop\QC\Quality Center ScreenShots\11DefectSendMai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68" y="910504"/>
            <a:ext cx="2720686" cy="866775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365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555830"/>
          </a:xfrm>
        </p:spPr>
        <p:txBody>
          <a:bodyPr/>
          <a:lstStyle/>
          <a:p>
            <a:r>
              <a:rPr lang="fi-FI" dirty="0">
                <a:latin typeface="Gill Sans MT" panose="020B0502020104020203" pitchFamily="34" charset="0"/>
              </a:rPr>
              <a:t>Stakeholders Information</a:t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070184"/>
            <a:ext cx="8197235" cy="504282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Gill Sans MT" panose="020B0502020104020203" pitchFamily="34" charset="0"/>
              </a:rPr>
              <a:t>The various stakeholders involved in a typical project are –</a:t>
            </a:r>
          </a:p>
          <a:p>
            <a:pPr marL="1150938" indent="-295275">
              <a:buNone/>
            </a:pPr>
            <a:r>
              <a:rPr lang="en-GB" sz="24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latin typeface="Gill Sans MT" panose="020B0502020104020203" pitchFamily="34" charset="0"/>
              </a:rPr>
              <a:t>Tester</a:t>
            </a:r>
          </a:p>
          <a:p>
            <a:pPr marL="1198563" indent="-342900">
              <a:buFont typeface="Wingdings" panose="05000000000000000000" pitchFamily="2" charset="2"/>
              <a:buChar char="à"/>
            </a:pPr>
            <a:r>
              <a:rPr lang="en-GB" sz="2400" dirty="0">
                <a:latin typeface="Gill Sans MT" panose="020B0502020104020203" pitchFamily="34" charset="0"/>
                <a:sym typeface="Wingdings" panose="05000000000000000000" pitchFamily="2" charset="2"/>
              </a:rPr>
              <a:t>Developer</a:t>
            </a:r>
          </a:p>
          <a:p>
            <a:pPr marL="1198563" indent="-342900">
              <a:buFont typeface="Wingdings" panose="05000000000000000000" pitchFamily="2" charset="2"/>
              <a:buChar char="à"/>
            </a:pPr>
            <a:r>
              <a:rPr lang="en-US" sz="2400" dirty="0">
                <a:latin typeface="Gill Sans MT" panose="020B0502020104020203" pitchFamily="34" charset="0"/>
              </a:rPr>
              <a:t>Test Lead</a:t>
            </a:r>
          </a:p>
          <a:p>
            <a:pPr marL="1150938" indent="-295275">
              <a:buNone/>
            </a:pPr>
            <a:r>
              <a:rPr lang="en-GB" sz="24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latin typeface="Gill Sans MT" panose="020B0502020104020203" pitchFamily="34" charset="0"/>
              </a:rPr>
              <a:t>Project Managers</a:t>
            </a:r>
          </a:p>
          <a:p>
            <a:pPr marL="1150938" indent="-295275">
              <a:buNone/>
            </a:pPr>
            <a:r>
              <a:rPr lang="en-GB" sz="24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latin typeface="Gill Sans MT" panose="020B0502020104020203" pitchFamily="34" charset="0"/>
              </a:rPr>
              <a:t>Product Owners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6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10499-5E10-43EF-BD34-90FC9EFE3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750686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Most Common Issues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F1AA0-1B6D-4A32-8418-106B57FB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7BC64-2C6A-4572-8BC2-9A77B4D2C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757CC-CD82-40FD-8F9B-458C0F86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91B051-1385-4350-A5E3-A8FFE66D3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5040"/>
            <a:ext cx="8120062" cy="42165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Gill Sans MT" panose="020B0502020104020203" pitchFamily="34" charset="0"/>
              </a:rPr>
              <a:t> Request for access the Quality Center Application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Create a new Quality Center account request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Unable to access the view tabs in Quality Center(HP ALM)</a:t>
            </a:r>
          </a:p>
          <a:p>
            <a:pPr marL="0" indent="0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	e.g.  Dashboard view</a:t>
            </a:r>
          </a:p>
          <a:p>
            <a:pPr marL="0" indent="0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	      </a:t>
            </a:r>
            <a:r>
              <a:rPr lang="en-GB" sz="2000" dirty="0" err="1">
                <a:latin typeface="Gill Sans MT" panose="020B0502020104020203" pitchFamily="34" charset="0"/>
                <a:sym typeface="Wingdings" panose="05000000000000000000" pitchFamily="2" charset="2"/>
              </a:rPr>
              <a:t>Requirementss</a:t>
            </a:r>
            <a:endParaRPr lang="en-GB" sz="2000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	      Test plan and etc.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Customisation Requests in Quality Center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Access and Errors in Quality Center</a:t>
            </a:r>
          </a:p>
          <a:p>
            <a:pPr marL="0" indent="0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	</a:t>
            </a:r>
            <a:endParaRPr lang="en-US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405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555830"/>
          </a:xfrm>
        </p:spPr>
        <p:txBody>
          <a:bodyPr/>
          <a:lstStyle/>
          <a:p>
            <a:r>
              <a:rPr lang="fi-FI" dirty="0">
                <a:latin typeface="Gill Sans MT" panose="020B0502020104020203" pitchFamily="34" charset="0"/>
              </a:rPr>
              <a:t>Application Workflow</a:t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4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72F25D-343D-433B-9350-8F001950A551}"/>
              </a:ext>
            </a:extLst>
          </p:cNvPr>
          <p:cNvSpPr txBox="1"/>
          <p:nvPr/>
        </p:nvSpPr>
        <p:spPr>
          <a:xfrm>
            <a:off x="3312214" y="144134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    </a:t>
            </a:r>
          </a:p>
        </p:txBody>
      </p:sp>
      <p:pic>
        <p:nvPicPr>
          <p:cNvPr id="70" name="Content Placeholder 69" descr="A picture containing LEGO, toy, cake, indoor&#10;&#10;Description generated with very high confidence">
            <a:extLst>
              <a:ext uri="{FF2B5EF4-FFF2-40B4-BE49-F238E27FC236}">
                <a16:creationId xmlns:a16="http://schemas.microsoft.com/office/drawing/2014/main" id="{29A0E71D-49E6-41A6-A82B-2AE8502AE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15" y="2027056"/>
            <a:ext cx="2750389" cy="2062792"/>
          </a:xfrm>
        </p:spPr>
      </p:pic>
      <p:pic>
        <p:nvPicPr>
          <p:cNvPr id="67" name="Content Placeholder 83">
            <a:extLst>
              <a:ext uri="{FF2B5EF4-FFF2-40B4-BE49-F238E27FC236}">
                <a16:creationId xmlns:a16="http://schemas.microsoft.com/office/drawing/2014/main" id="{9BD7DB5D-4477-49BE-964A-C2C8521AC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77" y="2379669"/>
            <a:ext cx="1191953" cy="119195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7A18FDA-155C-4644-B819-44DEB3759F32}"/>
              </a:ext>
            </a:extLst>
          </p:cNvPr>
          <p:cNvSpPr txBox="1"/>
          <p:nvPr/>
        </p:nvSpPr>
        <p:spPr>
          <a:xfrm>
            <a:off x="472745" y="176400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>
                <a:solidFill>
                  <a:schemeClr val="tx2"/>
                </a:solidFill>
                <a:latin typeface="Gill Sans MT" panose="020B0502020104020203" pitchFamily="34" charset="0"/>
              </a:rPr>
              <a:t>End User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9E1F1A-7B73-4AE6-8C11-FD7DA4755BFD}"/>
              </a:ext>
            </a:extLst>
          </p:cNvPr>
          <p:cNvSpPr txBox="1"/>
          <p:nvPr/>
        </p:nvSpPr>
        <p:spPr>
          <a:xfrm>
            <a:off x="3312214" y="1734200"/>
            <a:ext cx="2068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>
                <a:solidFill>
                  <a:schemeClr val="tx2"/>
                </a:solidFill>
                <a:latin typeface="Gill Sans MT" panose="020B0502020104020203" pitchFamily="34" charset="0"/>
              </a:rPr>
              <a:t>ICT Service Desk</a:t>
            </a:r>
          </a:p>
        </p:txBody>
      </p:sp>
      <p:pic>
        <p:nvPicPr>
          <p:cNvPr id="73" name="Picture 72" descr="A close up of a logo&#10;&#10;Description generated with high confidence">
            <a:extLst>
              <a:ext uri="{FF2B5EF4-FFF2-40B4-BE49-F238E27FC236}">
                <a16:creationId xmlns:a16="http://schemas.microsoft.com/office/drawing/2014/main" id="{4C73DA49-AA5F-41A6-B06E-AA1F230807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2" t="9657" r="25000" b="8722"/>
          <a:stretch/>
        </p:blipFill>
        <p:spPr>
          <a:xfrm>
            <a:off x="6571089" y="2260124"/>
            <a:ext cx="1721573" cy="1586662"/>
          </a:xfrm>
          <a:prstGeom prst="ellipse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359C9F75-8537-4772-80BA-B2BE44C8BC51}"/>
              </a:ext>
            </a:extLst>
          </p:cNvPr>
          <p:cNvSpPr txBox="1"/>
          <p:nvPr/>
        </p:nvSpPr>
        <p:spPr>
          <a:xfrm>
            <a:off x="6567281" y="1810676"/>
            <a:ext cx="169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>
                <a:solidFill>
                  <a:schemeClr val="tx2"/>
                </a:solidFill>
                <a:latin typeface="Gill Sans MT" panose="020B0502020104020203" pitchFamily="34" charset="0"/>
              </a:rPr>
              <a:t>Support Team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23ACF6F-8D29-46CA-9529-E2D1C0E4BEF7}"/>
              </a:ext>
            </a:extLst>
          </p:cNvPr>
          <p:cNvCxnSpPr>
            <a:cxnSpLocks/>
          </p:cNvCxnSpPr>
          <p:nvPr/>
        </p:nvCxnSpPr>
        <p:spPr>
          <a:xfrm>
            <a:off x="1876097" y="2749296"/>
            <a:ext cx="10269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C9CBC5D-C8CB-40A7-98B2-85F470DEE27A}"/>
              </a:ext>
            </a:extLst>
          </p:cNvPr>
          <p:cNvCxnSpPr>
            <a:cxnSpLocks/>
          </p:cNvCxnSpPr>
          <p:nvPr/>
        </p:nvCxnSpPr>
        <p:spPr>
          <a:xfrm flipH="1">
            <a:off x="1876097" y="3136801"/>
            <a:ext cx="10269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BA1E413-0114-486E-99BF-8E9B264D257B}"/>
              </a:ext>
            </a:extLst>
          </p:cNvPr>
          <p:cNvCxnSpPr>
            <a:cxnSpLocks/>
          </p:cNvCxnSpPr>
          <p:nvPr/>
        </p:nvCxnSpPr>
        <p:spPr>
          <a:xfrm>
            <a:off x="5380857" y="2853863"/>
            <a:ext cx="965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D47D078-9836-4BE8-A4B6-4910C9765528}"/>
              </a:ext>
            </a:extLst>
          </p:cNvPr>
          <p:cNvCxnSpPr>
            <a:cxnSpLocks/>
          </p:cNvCxnSpPr>
          <p:nvPr/>
        </p:nvCxnSpPr>
        <p:spPr>
          <a:xfrm flipH="1">
            <a:off x="5380857" y="3241368"/>
            <a:ext cx="965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7A18FDA-155C-4644-B819-44DEB3759F32}"/>
              </a:ext>
            </a:extLst>
          </p:cNvPr>
          <p:cNvSpPr txBox="1"/>
          <p:nvPr/>
        </p:nvSpPr>
        <p:spPr>
          <a:xfrm>
            <a:off x="472745" y="4265199"/>
            <a:ext cx="136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>
                <a:solidFill>
                  <a:schemeClr val="tx2"/>
                </a:solidFill>
                <a:latin typeface="Gill Sans MT" panose="020B0502020104020203" pitchFamily="34" charset="0"/>
              </a:rPr>
              <a:t>  Posti 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A18FDA-155C-4644-B819-44DEB3759F32}"/>
              </a:ext>
            </a:extLst>
          </p:cNvPr>
          <p:cNvSpPr txBox="1"/>
          <p:nvPr/>
        </p:nvSpPr>
        <p:spPr>
          <a:xfrm>
            <a:off x="2929768" y="4316485"/>
            <a:ext cx="283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>
                <a:solidFill>
                  <a:schemeClr val="tx2"/>
                </a:solidFill>
                <a:latin typeface="Gill Sans MT" panose="020B0502020104020203" pitchFamily="34" charset="0"/>
              </a:rPr>
              <a:t>ICT Service Desk (Posti)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18FDA-155C-4644-B819-44DEB3759F32}"/>
              </a:ext>
            </a:extLst>
          </p:cNvPr>
          <p:cNvSpPr txBox="1"/>
          <p:nvPr/>
        </p:nvSpPr>
        <p:spPr>
          <a:xfrm>
            <a:off x="6903447" y="4265199"/>
            <a:ext cx="143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b="1" dirty="0">
                <a:solidFill>
                  <a:schemeClr val="tx2"/>
                </a:solidFill>
                <a:latin typeface="Gill Sans MT" panose="020B0502020104020203" pitchFamily="34" charset="0"/>
              </a:rPr>
              <a:t>Sogeti FI</a:t>
            </a:r>
          </a:p>
        </p:txBody>
      </p:sp>
    </p:spTree>
    <p:extLst>
      <p:ext uri="{BB962C8B-B14F-4D97-AF65-F5344CB8AC3E}">
        <p14:creationId xmlns:p14="http://schemas.microsoft.com/office/powerpoint/2010/main" val="18559448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10499-5E10-43EF-BD34-90FC9EFE3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750686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Support Contacts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F1AA0-1B6D-4A32-8418-106B57FB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7BC64-2C6A-4572-8BC2-9A77B4D2C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757CC-CD82-40FD-8F9B-458C0F86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40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91B051-1385-4350-A5E3-A8FFE66D3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5040"/>
            <a:ext cx="8120062" cy="42165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ICT Service Desk from </a:t>
            </a:r>
            <a:r>
              <a:rPr lang="en-GB" sz="2000" dirty="0" err="1">
                <a:latin typeface="Gill Sans MT" panose="020B0502020104020203" pitchFamily="34" charset="0"/>
                <a:sym typeface="Wingdings" panose="05000000000000000000" pitchFamily="2" charset="2"/>
              </a:rPr>
              <a:t>Posti</a:t>
            </a:r>
            <a:endParaRPr lang="en-GB" sz="2000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	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  <a:hlinkClick r:id="rId2"/>
              </a:rPr>
              <a:t>ictservicedesk@posti.com</a:t>
            </a:r>
            <a:endParaRPr lang="en-GB" sz="2000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Sogeti FI from Sogeti Oy</a:t>
            </a:r>
          </a:p>
          <a:p>
            <a:pPr marL="0" indent="0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	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  <a:hlinkClick r:id="rId3"/>
              </a:rPr>
              <a:t>posti-testtoolsupport.fi@sogeti.com</a:t>
            </a:r>
            <a:endParaRPr lang="en-GB" sz="2000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834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C8486-8C40-45FC-BF0F-0DAA4207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F46F3-2D8C-47CB-9D7D-55E0740FB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45570-411A-4E54-9615-5DD2E2E25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41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3449DE-ECC9-444C-AB32-2701539BF9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sz="8000" dirty="0">
                <a:sym typeface="Wingdings" panose="05000000000000000000" pitchFamily="2" charset="2"/>
              </a:rPr>
              <a:t></a:t>
            </a:r>
            <a:endParaRPr lang="en-US" sz="8000" dirty="0"/>
          </a:p>
          <a:p>
            <a:pPr algn="ctr"/>
            <a:r>
              <a:rPr lang="en-US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71870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555830"/>
          </a:xfrm>
        </p:spPr>
        <p:txBody>
          <a:bodyPr/>
          <a:lstStyle/>
          <a:p>
            <a:r>
              <a:rPr lang="fi-FI" dirty="0">
                <a:latin typeface="Gill Sans MT" panose="020B0502020104020203" pitchFamily="34" charset="0"/>
              </a:rPr>
              <a:t>Application Workflow</a:t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5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72F25D-343D-433B-9350-8F001950A551}"/>
              </a:ext>
            </a:extLst>
          </p:cNvPr>
          <p:cNvSpPr txBox="1"/>
          <p:nvPr/>
        </p:nvSpPr>
        <p:spPr>
          <a:xfrm>
            <a:off x="3312214" y="144134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 descr="C:\Users\penchal\Desktop\QC\Quality Center ScreenShots\3NewReque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236" y="1000992"/>
            <a:ext cx="3270896" cy="377190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6387" name="Picture 3" descr="C:\Users\penchal\Desktop\QC\Quality Center ScreenShots\1RequestFromServiceDes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86" y="1047752"/>
            <a:ext cx="5581650" cy="375285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6388" name="Picture 4" descr="C:\Users\penchal\Desktop\QC\Quality Center ScreenShots\2FromServiceDesk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312214" y="4324571"/>
            <a:ext cx="2190750" cy="1547812"/>
          </a:xfrm>
          <a:prstGeom prst="rect">
            <a:avLst/>
          </a:prstGeom>
          <a:noFill/>
          <a:ln w="127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754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555830"/>
          </a:xfrm>
        </p:spPr>
        <p:txBody>
          <a:bodyPr/>
          <a:lstStyle/>
          <a:p>
            <a:r>
              <a:rPr lang="fi-FI" dirty="0">
                <a:latin typeface="Gill Sans MT" panose="020B0502020104020203" pitchFamily="34" charset="0"/>
              </a:rPr>
              <a:t>Architeture Overview</a:t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6</a:t>
            </a:fld>
            <a:endParaRPr lang="en-US"/>
          </a:p>
        </p:txBody>
      </p:sp>
      <p:pic>
        <p:nvPicPr>
          <p:cNvPr id="7" name="Content Placeholder 83">
            <a:extLst>
              <a:ext uri="{FF2B5EF4-FFF2-40B4-BE49-F238E27FC236}">
                <a16:creationId xmlns:a16="http://schemas.microsoft.com/office/drawing/2014/main" id="{8C9875CE-17E4-43CE-904E-D08614530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266" y="1358593"/>
            <a:ext cx="838917" cy="8389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D9FB67-3011-48F6-A1C2-1BCF29214754}"/>
              </a:ext>
            </a:extLst>
          </p:cNvPr>
          <p:cNvSpPr txBox="1"/>
          <p:nvPr/>
        </p:nvSpPr>
        <p:spPr>
          <a:xfrm>
            <a:off x="1236167" y="102329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End User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72F25D-343D-433B-9350-8F001950A551}"/>
              </a:ext>
            </a:extLst>
          </p:cNvPr>
          <p:cNvSpPr txBox="1"/>
          <p:nvPr/>
        </p:nvSpPr>
        <p:spPr>
          <a:xfrm>
            <a:off x="3312214" y="144134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   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4B5092-8410-46FE-B18C-9B33EFE10CA3}"/>
              </a:ext>
            </a:extLst>
          </p:cNvPr>
          <p:cNvSpPr/>
          <p:nvPr/>
        </p:nvSpPr>
        <p:spPr>
          <a:xfrm>
            <a:off x="3751136" y="1424445"/>
            <a:ext cx="4604588" cy="555817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b="1" dirty="0">
                <a:solidFill>
                  <a:schemeClr val="bg1"/>
                </a:solidFill>
                <a:latin typeface="Gill Sans MT" panose="020B05020201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https://qc.posti.com/qcbin/start_a.jsp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C5BE7C-4664-4EEB-BD35-17B10A2EFBAE}"/>
              </a:ext>
            </a:extLst>
          </p:cNvPr>
          <p:cNvSpPr txBox="1"/>
          <p:nvPr/>
        </p:nvSpPr>
        <p:spPr>
          <a:xfrm>
            <a:off x="3751136" y="1013675"/>
            <a:ext cx="2590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Quality Center (HP ALM)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D366C3-9A7F-4D14-AEC6-30BB7AA07429}"/>
              </a:ext>
            </a:extLst>
          </p:cNvPr>
          <p:cNvCxnSpPr>
            <a:cxnSpLocks/>
          </p:cNvCxnSpPr>
          <p:nvPr/>
        </p:nvCxnSpPr>
        <p:spPr>
          <a:xfrm>
            <a:off x="2687927" y="1598414"/>
            <a:ext cx="827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4288B0-239F-4562-8D47-ADBFC35481EB}"/>
              </a:ext>
            </a:extLst>
          </p:cNvPr>
          <p:cNvCxnSpPr>
            <a:cxnSpLocks/>
          </p:cNvCxnSpPr>
          <p:nvPr/>
        </p:nvCxnSpPr>
        <p:spPr>
          <a:xfrm flipH="1">
            <a:off x="2687928" y="1875560"/>
            <a:ext cx="827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D5CA5B1A-9030-48DA-BBBE-23D586A8E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27" y="2464793"/>
            <a:ext cx="1148970" cy="99851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87BE68B-423B-40FD-8353-EB8A2FEEC4F0}"/>
              </a:ext>
            </a:extLst>
          </p:cNvPr>
          <p:cNvSpPr txBox="1"/>
          <p:nvPr/>
        </p:nvSpPr>
        <p:spPr>
          <a:xfrm>
            <a:off x="5500066" y="4504428"/>
            <a:ext cx="2790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      One share Azure Cloud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4FAF85D-D88E-43ED-A6C6-2526FB8B0B52}"/>
              </a:ext>
            </a:extLst>
          </p:cNvPr>
          <p:cNvCxnSpPr>
            <a:cxnSpLocks/>
          </p:cNvCxnSpPr>
          <p:nvPr/>
        </p:nvCxnSpPr>
        <p:spPr>
          <a:xfrm>
            <a:off x="4384727" y="1997169"/>
            <a:ext cx="0" cy="35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930CA03-32B7-4C8B-83D2-0C6CFC52C67F}"/>
              </a:ext>
            </a:extLst>
          </p:cNvPr>
          <p:cNvCxnSpPr>
            <a:cxnSpLocks/>
          </p:cNvCxnSpPr>
          <p:nvPr/>
        </p:nvCxnSpPr>
        <p:spPr>
          <a:xfrm flipV="1">
            <a:off x="4701105" y="2014078"/>
            <a:ext cx="0" cy="334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934F8A3-5511-4D49-AF92-EE096DFF14B4}"/>
              </a:ext>
            </a:extLst>
          </p:cNvPr>
          <p:cNvCxnSpPr>
            <a:cxnSpLocks/>
          </p:cNvCxnSpPr>
          <p:nvPr/>
        </p:nvCxnSpPr>
        <p:spPr>
          <a:xfrm>
            <a:off x="4384727" y="3355631"/>
            <a:ext cx="0" cy="712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7F81981-B0FC-4124-AE04-332392CDA46B}"/>
              </a:ext>
            </a:extLst>
          </p:cNvPr>
          <p:cNvCxnSpPr>
            <a:cxnSpLocks/>
          </p:cNvCxnSpPr>
          <p:nvPr/>
        </p:nvCxnSpPr>
        <p:spPr>
          <a:xfrm flipV="1">
            <a:off x="4701105" y="3372540"/>
            <a:ext cx="0" cy="695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D3FFD41-C433-48D0-85D5-32F63568AE5C}"/>
              </a:ext>
            </a:extLst>
          </p:cNvPr>
          <p:cNvSpPr txBox="1"/>
          <p:nvPr/>
        </p:nvSpPr>
        <p:spPr>
          <a:xfrm>
            <a:off x="2552638" y="1176743"/>
            <a:ext cx="1210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>
                <a:solidFill>
                  <a:srgbClr val="0070C0"/>
                </a:solidFill>
                <a:latin typeface="Gill Sans MT" panose="020B0502020104020203" pitchFamily="34" charset="0"/>
              </a:rPr>
              <a:t>https protocal</a:t>
            </a:r>
          </a:p>
        </p:txBody>
      </p:sp>
      <p:sp>
        <p:nvSpPr>
          <p:cNvPr id="59" name="Cloud 58">
            <a:extLst>
              <a:ext uri="{FF2B5EF4-FFF2-40B4-BE49-F238E27FC236}">
                <a16:creationId xmlns:a16="http://schemas.microsoft.com/office/drawing/2014/main" id="{C4E8C629-840C-4D46-913E-895E93CFB4ED}"/>
              </a:ext>
            </a:extLst>
          </p:cNvPr>
          <p:cNvSpPr/>
          <p:nvPr/>
        </p:nvSpPr>
        <p:spPr>
          <a:xfrm>
            <a:off x="3091728" y="4067874"/>
            <a:ext cx="2820568" cy="1688765"/>
          </a:xfrm>
          <a:prstGeom prst="cloud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bg1"/>
              </a:solidFill>
            </a:endParaRPr>
          </a:p>
        </p:txBody>
      </p:sp>
      <p:pic>
        <p:nvPicPr>
          <p:cNvPr id="60" name="Picture 2" descr="C:\Documents and Settings\Administrator\Local Settings\Temporary Internet Files\Content.IE5\7TXA0GK6\MCj04348450000[1].png">
            <a:extLst>
              <a:ext uri="{FF2B5EF4-FFF2-40B4-BE49-F238E27FC236}">
                <a16:creationId xmlns:a16="http://schemas.microsoft.com/office/drawing/2014/main" id="{0D249854-1BF2-49E6-93F0-97A305E63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52511" y="4734873"/>
            <a:ext cx="829261" cy="838464"/>
          </a:xfrm>
          <a:prstGeom prst="rect">
            <a:avLst/>
          </a:prstGeom>
          <a:noFill/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ABEAC16-8BC2-48F1-A4DF-D118612C8157}"/>
              </a:ext>
            </a:extLst>
          </p:cNvPr>
          <p:cNvSpPr txBox="1"/>
          <p:nvPr/>
        </p:nvSpPr>
        <p:spPr>
          <a:xfrm>
            <a:off x="3751136" y="4304761"/>
            <a:ext cx="2028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>
                <a:latin typeface="Gill Sans MT" panose="020B0502020104020203" pitchFamily="34" charset="0"/>
              </a:rPr>
              <a:t>QC server (Posti</a:t>
            </a:r>
            <a:r>
              <a:rPr lang="fi-FI" sz="1200" b="1" dirty="0">
                <a:latin typeface="Gill Sans MT" panose="020B0502020104020203" pitchFamily="34" charset="0"/>
              </a:rPr>
              <a:t>)</a:t>
            </a:r>
            <a:endParaRPr lang="fi-FI" sz="12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A9A76B-F10B-4EBD-928D-F568C32A9A03}"/>
              </a:ext>
            </a:extLst>
          </p:cNvPr>
          <p:cNvSpPr txBox="1"/>
          <p:nvPr/>
        </p:nvSpPr>
        <p:spPr>
          <a:xfrm>
            <a:off x="5005905" y="2991802"/>
            <a:ext cx="324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      Site to Site VPN connectivity</a:t>
            </a:r>
          </a:p>
        </p:txBody>
      </p:sp>
    </p:spTree>
    <p:extLst>
      <p:ext uri="{BB962C8B-B14F-4D97-AF65-F5344CB8AC3E}">
        <p14:creationId xmlns:p14="http://schemas.microsoft.com/office/powerpoint/2010/main" val="3822271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555830"/>
          </a:xfrm>
        </p:spPr>
        <p:txBody>
          <a:bodyPr/>
          <a:lstStyle/>
          <a:p>
            <a:r>
              <a:rPr lang="fi-FI" dirty="0">
                <a:latin typeface="Gill Sans MT" panose="020B0502020104020203" pitchFamily="34" charset="0"/>
              </a:rPr>
              <a:t>Application Overview: </a:t>
            </a:r>
            <a:r>
              <a:rPr lang="fi-FI" sz="2800" b="0" dirty="0">
                <a:latin typeface="Gill Sans MT" panose="020B0502020104020203" pitchFamily="34" charset="0"/>
              </a:rPr>
              <a:t>Quality Center</a:t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070184"/>
            <a:ext cx="8197235" cy="504282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Gill Sans MT" panose="020B0502020104020203" pitchFamily="34" charset="0"/>
              </a:rPr>
              <a:t> </a:t>
            </a:r>
            <a:r>
              <a:rPr lang="en-US" sz="2000" dirty="0">
                <a:latin typeface="Gill Sans MT" panose="020B0502020104020203" pitchFamily="34" charset="0"/>
              </a:rPr>
              <a:t>Application URL: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fi-FI" sz="2000" dirty="0">
                <a:solidFill>
                  <a:srgbClr val="0070C0"/>
                </a:solidFill>
                <a:latin typeface="Gill Sans MT" panose="020B05020201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https://qc.posti.com/qcbin/start_a.jsp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Gill Sans MT" panose="020B0502020104020203" pitchFamily="34" charset="0"/>
              </a:rPr>
              <a:t> </a:t>
            </a:r>
            <a:r>
              <a:rPr lang="en-US" sz="2000" dirty="0">
                <a:latin typeface="Gill Sans MT" panose="020B0502020104020203" pitchFamily="34" charset="0"/>
              </a:rPr>
              <a:t>Login View: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3F4117C-7416-42D7-878F-59F374B58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407" y="2067802"/>
            <a:ext cx="5915158" cy="372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95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426C5CD4-9409-4B2C-94EE-23B9A3582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012" y="782378"/>
            <a:ext cx="7445587" cy="508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F394AE-F4B2-4BF5-A8EF-2857B0537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0" y="2154815"/>
            <a:ext cx="2190750" cy="13620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363FEC-DD2D-44F4-B811-93A9D686C1D5}"/>
              </a:ext>
            </a:extLst>
          </p:cNvPr>
          <p:cNvCxnSpPr/>
          <p:nvPr/>
        </p:nvCxnSpPr>
        <p:spPr>
          <a:xfrm flipV="1">
            <a:off x="5241598" y="2403186"/>
            <a:ext cx="1711652" cy="8445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50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Gill Sans MT" panose="020B0502020104020203" pitchFamily="34" charset="0"/>
              </a:rPr>
              <a:t>HP ALM  Home Page</a:t>
            </a:r>
            <a:r>
              <a:rPr lang="en-US" sz="2000" b="0" dirty="0">
                <a:latin typeface="Gill Sans MT" panose="020B0502020104020203" pitchFamily="34" charset="0"/>
              </a:rPr>
              <a:t>:  Landing Page</a:t>
            </a:r>
            <a:br>
              <a:rPr lang="en-US" dirty="0">
                <a:latin typeface="Gill Sans MT" panose="020B0502020104020203" pitchFamily="34" charset="0"/>
              </a:rPr>
            </a:b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15.7.2019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E501F51-35FD-4026-8AE0-8C3B85F60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8" b="-1"/>
          <a:stretch/>
        </p:blipFill>
        <p:spPr>
          <a:xfrm>
            <a:off x="0" y="1355834"/>
            <a:ext cx="8928749" cy="396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13229"/>
      </p:ext>
    </p:extLst>
  </p:cSld>
  <p:clrMapOvr>
    <a:masterClrMapping/>
  </p:clrMapOvr>
</p:sld>
</file>

<file path=ppt/theme/theme1.xml><?xml version="1.0" encoding="utf-8"?>
<a:theme xmlns:a="http://schemas.openxmlformats.org/drawingml/2006/main" name="Posti vaaka">
  <a:themeElements>
    <a:clrScheme name="Posti">
      <a:dk1>
        <a:srgbClr val="000000"/>
      </a:dk1>
      <a:lt1>
        <a:srgbClr val="FFFFFF"/>
      </a:lt1>
      <a:dk2>
        <a:srgbClr val="FF8000"/>
      </a:dk2>
      <a:lt2>
        <a:srgbClr val="D7DBDD"/>
      </a:lt2>
      <a:accent1>
        <a:srgbClr val="FF8000"/>
      </a:accent1>
      <a:accent2>
        <a:srgbClr val="394A58"/>
      </a:accent2>
      <a:accent3>
        <a:srgbClr val="0073CF"/>
      </a:accent3>
      <a:accent4>
        <a:srgbClr val="34B233"/>
      </a:accent4>
      <a:accent5>
        <a:srgbClr val="CB0044"/>
      </a:accent5>
      <a:accent6>
        <a:srgbClr val="DAD7CB"/>
      </a:accent6>
      <a:hlink>
        <a:srgbClr val="7DA0FF"/>
      </a:hlink>
      <a:folHlink>
        <a:srgbClr val="DAD7CB"/>
      </a:folHlink>
    </a:clrScheme>
    <a:fontScheme name="Posti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25400">
          <a:solidFill>
            <a:schemeClr val="bg1"/>
          </a:solidFill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sti vaaka.potx" id="{ED0C4966-A4F3-4487-B2E2-274DFDE7700D}" vid="{E799F3E2-DF82-4666-BCFA-3F3EE5C96A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Posti vaaka</Template>
  <TotalTime>7180</TotalTime>
  <Words>676</Words>
  <Application>Microsoft Office PowerPoint</Application>
  <PresentationFormat>On-screen Show (4:3)</PresentationFormat>
  <Paragraphs>258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Gill Sans MT</vt:lpstr>
      <vt:lpstr>Wingdings</vt:lpstr>
      <vt:lpstr>Posti vaaka</vt:lpstr>
      <vt:lpstr>Quality Center  Reverse KT</vt:lpstr>
      <vt:lpstr>Agenda</vt:lpstr>
      <vt:lpstr> Introduction </vt:lpstr>
      <vt:lpstr>Application Workflow </vt:lpstr>
      <vt:lpstr>Application Workflow </vt:lpstr>
      <vt:lpstr>Architeture Overview </vt:lpstr>
      <vt:lpstr>Application Overview: Quality Center </vt:lpstr>
      <vt:lpstr> </vt:lpstr>
      <vt:lpstr>HP ALM  Home Page:  Landing Page  </vt:lpstr>
      <vt:lpstr>HP ALM  Testing  View  </vt:lpstr>
      <vt:lpstr>HP ALM  Testing  Test Plan View  </vt:lpstr>
      <vt:lpstr>HP ALM  Testing  Test Plan View  </vt:lpstr>
      <vt:lpstr>HP ALM  Requirements Dashboard  </vt:lpstr>
      <vt:lpstr>HP ALM  Requirements Dashboard  New Requirement  </vt:lpstr>
      <vt:lpstr>HP ALM  Requirements Dashboard  New Requirements    </vt:lpstr>
      <vt:lpstr>HP ALM  Requirements Dashboard  New Requirements  Created  </vt:lpstr>
      <vt:lpstr>HP ALM  Requirements Dashboard  New Requirements  Requirement  View </vt:lpstr>
      <vt:lpstr>HP ALM  Test Plan  Details  </vt:lpstr>
      <vt:lpstr>HP ALM  Test Plan  Design Steps  </vt:lpstr>
      <vt:lpstr>HP ALM  Test Plan  Req Coverage (1) </vt:lpstr>
      <vt:lpstr>HP ALM  Test Plan  Req Coverage (2) </vt:lpstr>
      <vt:lpstr>HP ALM  Test Plan  Req Coverage  Status </vt:lpstr>
      <vt:lpstr>HP ALM  Test Lab View</vt:lpstr>
      <vt:lpstr>HP ALM  Test Lab  All  Test Cases</vt:lpstr>
      <vt:lpstr>HP ALM  Test Lab  Create new test case(Existing test plan)</vt:lpstr>
      <vt:lpstr>HP ALM  Test Lab  Test Plan Created</vt:lpstr>
      <vt:lpstr>HP ALM  Test Lab  Test Plan  Run</vt:lpstr>
      <vt:lpstr>HP ALM  Test Lab  Test Plan  Test Run Details</vt:lpstr>
      <vt:lpstr>HP ALM  Test Lab  Test Plan  Test Run Details</vt:lpstr>
      <vt:lpstr>HP ALM  Test Lab  Test Plan  Test Run After View</vt:lpstr>
      <vt:lpstr>HP ALM  Test Runs View</vt:lpstr>
      <vt:lpstr>HP ALM  Test Runs View  Add new section column</vt:lpstr>
      <vt:lpstr>HP ALM  Dashboard  Analysis View</vt:lpstr>
      <vt:lpstr>HP ALM  Dashboard  Analysis View  Defects Analysis Menu</vt:lpstr>
      <vt:lpstr>HP ALM  Defects View </vt:lpstr>
      <vt:lpstr>HP ALM  Defects View  New  Defect</vt:lpstr>
      <vt:lpstr>HP ALM  Defects View  Defect Mail Trigger</vt:lpstr>
      <vt:lpstr>Stakeholders Information </vt:lpstr>
      <vt:lpstr>Most Common Issues</vt:lpstr>
      <vt:lpstr>Support Contacts</vt:lpstr>
      <vt:lpstr>PowerPoint Presentation</vt:lpstr>
    </vt:vector>
  </TitlesOfParts>
  <Company>Posti Group Oyj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Fenix Knowledge transfer</dc:title>
  <dc:creator>penchalaiah.gajana@infosys.com</dc:creator>
  <cp:lastModifiedBy>Penchalaiah Gajana</cp:lastModifiedBy>
  <cp:revision>393</cp:revision>
  <dcterms:created xsi:type="dcterms:W3CDTF">2019-06-28T05:23:17Z</dcterms:created>
  <dcterms:modified xsi:type="dcterms:W3CDTF">2019-07-15T15:15:37Z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4b3411-284d-4d31-bd4f-bc13ef7f1fd6_Enabled">
    <vt:lpwstr>True</vt:lpwstr>
  </property>
  <property fmtid="{D5CDD505-2E9C-101B-9397-08002B2CF9AE}" pid="3" name="MSIP_Label_be4b3411-284d-4d31-bd4f-bc13ef7f1fd6_SiteId">
    <vt:lpwstr>63ce7d59-2f3e-42cd-a8cc-be764cff5eb6</vt:lpwstr>
  </property>
  <property fmtid="{D5CDD505-2E9C-101B-9397-08002B2CF9AE}" pid="4" name="MSIP_Label_be4b3411-284d-4d31-bd4f-bc13ef7f1fd6_Owner">
    <vt:lpwstr>penchalaiah.gajana@ad.infosys.com</vt:lpwstr>
  </property>
  <property fmtid="{D5CDD505-2E9C-101B-9397-08002B2CF9AE}" pid="5" name="MSIP_Label_be4b3411-284d-4d31-bd4f-bc13ef7f1fd6_SetDate">
    <vt:lpwstr>2019-07-04T14:28:14.7615475Z</vt:lpwstr>
  </property>
  <property fmtid="{D5CDD505-2E9C-101B-9397-08002B2CF9AE}" pid="6" name="MSIP_Label_be4b3411-284d-4d31-bd4f-bc13ef7f1fd6_Name">
    <vt:lpwstr>Internal</vt:lpwstr>
  </property>
  <property fmtid="{D5CDD505-2E9C-101B-9397-08002B2CF9AE}" pid="7" name="MSIP_Label_be4b3411-284d-4d31-bd4f-bc13ef7f1fd6_Application">
    <vt:lpwstr>Microsoft Azure Information Protection</vt:lpwstr>
  </property>
  <property fmtid="{D5CDD505-2E9C-101B-9397-08002B2CF9AE}" pid="8" name="MSIP_Label_be4b3411-284d-4d31-bd4f-bc13ef7f1fd6_Extended_MSFT_Method">
    <vt:lpwstr>Automatic</vt:lpwstr>
  </property>
  <property fmtid="{D5CDD505-2E9C-101B-9397-08002B2CF9AE}" pid="9" name="MSIP_Label_a0819fa7-4367-4500-ba88-dd630d977609_Enabled">
    <vt:lpwstr>True</vt:lpwstr>
  </property>
  <property fmtid="{D5CDD505-2E9C-101B-9397-08002B2CF9AE}" pid="10" name="MSIP_Label_a0819fa7-4367-4500-ba88-dd630d977609_SiteId">
    <vt:lpwstr>63ce7d59-2f3e-42cd-a8cc-be764cff5eb6</vt:lpwstr>
  </property>
  <property fmtid="{D5CDD505-2E9C-101B-9397-08002B2CF9AE}" pid="11" name="MSIP_Label_a0819fa7-4367-4500-ba88-dd630d977609_Owner">
    <vt:lpwstr>penchalaiah.gajana@ad.infosys.com</vt:lpwstr>
  </property>
  <property fmtid="{D5CDD505-2E9C-101B-9397-08002B2CF9AE}" pid="12" name="MSIP_Label_a0819fa7-4367-4500-ba88-dd630d977609_SetDate">
    <vt:lpwstr>2019-07-04T14:28:14.7615475Z</vt:lpwstr>
  </property>
  <property fmtid="{D5CDD505-2E9C-101B-9397-08002B2CF9AE}" pid="13" name="MSIP_Label_a0819fa7-4367-4500-ba88-dd630d977609_Name">
    <vt:lpwstr>Companywide usage</vt:lpwstr>
  </property>
  <property fmtid="{D5CDD505-2E9C-101B-9397-08002B2CF9AE}" pid="14" name="MSIP_Label_a0819fa7-4367-4500-ba88-dd630d977609_Application">
    <vt:lpwstr>Microsoft Azure Information Protection</vt:lpwstr>
  </property>
  <property fmtid="{D5CDD505-2E9C-101B-9397-08002B2CF9AE}" pid="15" name="MSIP_Label_a0819fa7-4367-4500-ba88-dd630d977609_Parent">
    <vt:lpwstr>be4b3411-284d-4d31-bd4f-bc13ef7f1fd6</vt:lpwstr>
  </property>
  <property fmtid="{D5CDD505-2E9C-101B-9397-08002B2CF9AE}" pid="16" name="MSIP_Label_a0819fa7-4367-4500-ba88-dd630d977609_Extended_MSFT_Method">
    <vt:lpwstr>Automatic</vt:lpwstr>
  </property>
  <property fmtid="{D5CDD505-2E9C-101B-9397-08002B2CF9AE}" pid="17" name="Sensitivity">
    <vt:lpwstr>Internal Companywide usage</vt:lpwstr>
  </property>
</Properties>
</file>